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0" r:id="rId2"/>
    <p:sldId id="359" r:id="rId3"/>
    <p:sldId id="360" r:id="rId4"/>
    <p:sldId id="328" r:id="rId5"/>
    <p:sldId id="350" r:id="rId6"/>
    <p:sldId id="351" r:id="rId7"/>
    <p:sldId id="352" r:id="rId8"/>
    <p:sldId id="353" r:id="rId9"/>
    <p:sldId id="354" r:id="rId10"/>
    <p:sldId id="362" r:id="rId11"/>
    <p:sldId id="361" r:id="rId12"/>
    <p:sldId id="363" r:id="rId13"/>
    <p:sldId id="34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4A5263E-EE0C-4BFF-94A4-C7FD6B0303FF}">
          <p14:sldIdLst>
            <p14:sldId id="280"/>
            <p14:sldId id="359"/>
            <p14:sldId id="360"/>
            <p14:sldId id="328"/>
            <p14:sldId id="350"/>
            <p14:sldId id="351"/>
            <p14:sldId id="352"/>
            <p14:sldId id="353"/>
            <p14:sldId id="354"/>
            <p14:sldId id="362"/>
            <p14:sldId id="361"/>
            <p14:sldId id="363"/>
          </p14:sldIdLst>
        </p14:section>
        <p14:section name="Раздел без заголовка" id="{DE93DCAB-5DCB-4295-8DA8-B52F7E561907}">
          <p14:sldIdLst>
            <p14:sldId id="349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F9900"/>
    <a:srgbClr val="E24D3C"/>
    <a:srgbClr val="EA5F4D"/>
    <a:srgbClr val="86BA44"/>
    <a:srgbClr val="74B140"/>
    <a:srgbClr val="6FAF40"/>
    <a:srgbClr val="B4D24C"/>
    <a:srgbClr val="FD7061"/>
    <a:srgbClr val="F68D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6" autoAdjust="0"/>
  </p:normalViewPr>
  <p:slideViewPr>
    <p:cSldViewPr>
      <p:cViewPr varScale="1">
        <p:scale>
          <a:sx n="66" d="100"/>
          <a:sy n="66" d="100"/>
        </p:scale>
        <p:origin x="-138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271DB3-9D9C-4528-89A8-C1801D2EA396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0F428-134D-46A3-ABCF-73AA365B22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779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0F428-134D-46A3-ABCF-73AA365B22E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790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0F428-134D-46A3-ABCF-73AA365B22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790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0F428-134D-46A3-ABCF-73AA365B22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790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176C-67FE-4D8D-8374-ACF3E4FD550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F89C-1087-4F78-844B-F8FC22F86C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176C-67FE-4D8D-8374-ACF3E4FD550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F89C-1087-4F78-844B-F8FC22F86C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176C-67FE-4D8D-8374-ACF3E4FD550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F89C-1087-4F78-844B-F8FC22F86C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176C-67FE-4D8D-8374-ACF3E4FD550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F89C-1087-4F78-844B-F8FC22F86C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176C-67FE-4D8D-8374-ACF3E4FD550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F89C-1087-4F78-844B-F8FC22F86C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176C-67FE-4D8D-8374-ACF3E4FD550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F89C-1087-4F78-844B-F8FC22F86C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176C-67FE-4D8D-8374-ACF3E4FD550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F89C-1087-4F78-844B-F8FC22F86C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176C-67FE-4D8D-8374-ACF3E4FD550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F89C-1087-4F78-844B-F8FC22F86C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176C-67FE-4D8D-8374-ACF3E4FD550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F89C-1087-4F78-844B-F8FC22F86C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176C-67FE-4D8D-8374-ACF3E4FD550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F89C-1087-4F78-844B-F8FC22F86C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E176C-67FE-4D8D-8374-ACF3E4FD550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9F89C-1087-4F78-844B-F8FC22F86C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E176C-67FE-4D8D-8374-ACF3E4FD550D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9F89C-1087-4F78-844B-F8FC22F86C9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202346" y="1508536"/>
            <a:ext cx="8825058" cy="30725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600" b="1" dirty="0" smtClean="0">
                <a:solidFill>
                  <a:srgbClr val="3B2C4F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Стандартизация процессов организации и выполнения работ по капитальному ремонту общего имущества многоквартирных домов</a:t>
            </a:r>
            <a:endParaRPr lang="ru-RU" sz="3600" b="1" dirty="0">
              <a:solidFill>
                <a:srgbClr val="3B2C4F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30272" y="4925976"/>
            <a:ext cx="40540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i="1" dirty="0">
                <a:ln w="6350">
                  <a:noFill/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Докладчик:</a:t>
            </a:r>
            <a:endParaRPr lang="ru-RU" sz="2000" i="1" dirty="0"/>
          </a:p>
          <a:p>
            <a:pPr algn="r"/>
            <a:r>
              <a:rPr lang="ru-RU" sz="2000" b="1" i="1" dirty="0"/>
              <a:t>Иванов Антон Александрович </a:t>
            </a:r>
            <a:r>
              <a:rPr lang="ru-RU" sz="2000" i="1" dirty="0"/>
              <a:t>– </a:t>
            </a:r>
            <a:r>
              <a:rPr lang="ru-RU" sz="2000" i="1" dirty="0" smtClean="0"/>
              <a:t>Зам. исполнительного директ</a:t>
            </a:r>
            <a:r>
              <a:rPr lang="ru-RU" sz="2000" i="1" dirty="0"/>
              <a:t>о</a:t>
            </a:r>
            <a:r>
              <a:rPr lang="ru-RU" sz="2000" i="1" dirty="0" smtClean="0"/>
              <a:t>ра </a:t>
            </a:r>
            <a:r>
              <a:rPr lang="ru-RU" sz="2000" i="1" dirty="0"/>
              <a:t>Ассоциации региональных операторов капитального ремонта многоквартирных домов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3" name="Рисунок 12" descr="head-logo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46" y="260647"/>
            <a:ext cx="1201302" cy="135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Изображение 4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98"/>
          <a:stretch/>
        </p:blipFill>
        <p:spPr>
          <a:xfrm>
            <a:off x="7798605" y="4773400"/>
            <a:ext cx="1344018" cy="2111983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07504" y="5336048"/>
            <a:ext cx="28684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119435, г. Москва, улица Малая </a:t>
            </a:r>
            <a:r>
              <a:rPr lang="ru-RU" b="1" u="sng" dirty="0" err="1">
                <a:latin typeface="Times New Roman" pitchFamily="18" charset="0"/>
                <a:cs typeface="Times New Roman" pitchFamily="18" charset="0"/>
              </a:rPr>
              <a:t>Пироговская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, дом 13, стр. 1, e-</a:t>
            </a:r>
            <a:r>
              <a:rPr lang="ru-RU" b="1" u="sng" dirty="0" err="1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aaivanov@arokr.ru</a:t>
            </a:r>
            <a:endParaRPr lang="ru-RU" b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8-923-580-10-10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67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2" cy="5472608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2200" b="1" dirty="0" smtClean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Объектом </a:t>
            </a:r>
            <a:r>
              <a:rPr lang="ru-RU" sz="2200" b="1" dirty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стандартизации являются требования к материалам и оборудованию </a:t>
            </a:r>
            <a:r>
              <a:rPr lang="ru-RU" sz="2200" b="1" dirty="0" smtClean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по видам:</a:t>
            </a:r>
            <a:endParaRPr lang="ru-RU" sz="2200" b="1" dirty="0">
              <a:solidFill>
                <a:srgbClr val="C00000"/>
              </a:solidFill>
              <a:ea typeface="Calibri" panose="020F0502020204030204" pitchFamily="34" charset="0"/>
              <a:cs typeface="Arvo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/>
              <a:t>1) ремонт внутридомовых инженерных систем электро-, тепло-, газо-, водоснабжения, водоотведения;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/>
              <a:t>2) ремонт или замену лифтового оборудования, ремонт лифтовых шахт;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/>
              <a:t>3) ремонт крыши;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/>
              <a:t>4) ремонт подвальных помещений, относящихся к общему имуществу в многоквартирном доме;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/>
              <a:t>5) ремонт фасада;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/>
              <a:t>6) ремонт фундамента многоквартирного дома;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/>
              <a:t>7) утепление фасада;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/>
              <a:t>8) переустройство невентилируемой крыши на вентилируемую крышу, устройство выходов на кровлю;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/>
              <a:t>9) установка автоматизированных информационно-измерительных систем учета потребления коммунальных ресурсов и коммунальных услуг;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/>
              <a:t>10) установка коллективных (общедомовых) приборов учета потребления ресурсов, необходимых для предоставления коммунальных услуг, и узлов управления и регулирования потребления этих ресурсов (тепловой энергии, горячей и холодной воды, электрической энергии, газа).</a:t>
            </a:r>
          </a:p>
          <a:p>
            <a:pPr marL="22225" indent="0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None/>
            </a:pPr>
            <a:endParaRPr lang="ru-RU" sz="2000" b="1" dirty="0"/>
          </a:p>
          <a:p>
            <a:pPr indent="-320675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Font typeface="Wingdings" panose="05000000000000000000" pitchFamily="2" charset="2"/>
              <a:buChar char="v"/>
            </a:pPr>
            <a:endParaRPr lang="ru-RU" sz="2000" b="1" dirty="0"/>
          </a:p>
          <a:p>
            <a:pPr indent="-320675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Font typeface="Wingdings" panose="05000000000000000000" pitchFamily="2" charset="2"/>
              <a:buChar char="v"/>
            </a:pPr>
            <a:endParaRPr lang="ru-RU" sz="2000" b="1" dirty="0"/>
          </a:p>
        </p:txBody>
      </p:sp>
      <p:sp>
        <p:nvSpPr>
          <p:cNvPr id="3" name="Овал 2"/>
          <p:cNvSpPr/>
          <p:nvPr/>
        </p:nvSpPr>
        <p:spPr>
          <a:xfrm>
            <a:off x="8671181" y="6381328"/>
            <a:ext cx="365315" cy="365315"/>
          </a:xfrm>
          <a:prstGeom prst="ellipse">
            <a:avLst/>
          </a:prstGeom>
          <a:solidFill>
            <a:srgbClr val="FFB32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10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48680"/>
            <a:ext cx="9140400" cy="720080"/>
          </a:xfrm>
          <a:prstGeom prst="rect">
            <a:avLst/>
          </a:prstGeom>
          <a:gradFill>
            <a:gsLst>
              <a:gs pos="0">
                <a:srgbClr val="E24D3C"/>
              </a:gs>
              <a:gs pos="50000">
                <a:srgbClr val="EA5F4D"/>
              </a:gs>
              <a:gs pos="100000">
                <a:srgbClr val="FD7061"/>
              </a:gs>
            </a:gsLst>
            <a:lin ang="0" scaled="1"/>
          </a:gra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400"/>
              </a:lnSpc>
              <a:buClr>
                <a:schemeClr val="accent2">
                  <a:lumMod val="75000"/>
                </a:schemeClr>
              </a:buClr>
            </a:pPr>
            <a:r>
              <a:rPr lang="ru-RU" sz="2200" b="1" dirty="0" smtClean="0">
                <a:solidFill>
                  <a:schemeClr val="bg1"/>
                </a:solidFill>
                <a:latin typeface="Arvo"/>
                <a:ea typeface="Calibri" panose="020F0502020204030204" pitchFamily="34" charset="0"/>
                <a:cs typeface="Arvo"/>
              </a:rPr>
              <a:t>Национальный стандарт </a:t>
            </a:r>
            <a:r>
              <a:rPr lang="ru-RU" sz="2200" b="1" dirty="0">
                <a:solidFill>
                  <a:schemeClr val="bg1"/>
                </a:solidFill>
                <a:latin typeface="Arvo"/>
                <a:ea typeface="Calibri" panose="020F0502020204030204" pitchFamily="34" charset="0"/>
                <a:cs typeface="Arvo"/>
              </a:rPr>
              <a:t>«</a:t>
            </a:r>
            <a:r>
              <a:rPr lang="ru-RU" sz="2200" b="1" dirty="0">
                <a:solidFill>
                  <a:schemeClr val="bg1"/>
                </a:solidFill>
                <a:latin typeface="Arvo"/>
                <a:ea typeface="Calibri" panose="020F0502020204030204" pitchFamily="34" charset="0"/>
                <a:cs typeface="Arvo"/>
              </a:rPr>
              <a:t>Требования к материалам и оборудованию используемому при капитальном </a:t>
            </a:r>
            <a:r>
              <a:rPr lang="ru-RU" sz="2200" b="1" dirty="0">
                <a:solidFill>
                  <a:schemeClr val="bg1"/>
                </a:solidFill>
                <a:latin typeface="Arvo"/>
                <a:ea typeface="Calibri" panose="020F0502020204030204" pitchFamily="34" charset="0"/>
                <a:cs typeface="Arvo"/>
              </a:rPr>
              <a:t>ремонте…»  </a:t>
            </a:r>
            <a:endParaRPr lang="ru-RU" sz="2200" b="1" dirty="0">
              <a:solidFill>
                <a:schemeClr val="bg1"/>
              </a:solidFill>
              <a:latin typeface="Arvo"/>
              <a:ea typeface="Calibri" panose="020F0502020204030204" pitchFamily="34" charset="0"/>
              <a:cs typeface="Arvo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-5188" y="-27384"/>
            <a:ext cx="9144000" cy="553505"/>
            <a:chOff x="0" y="0"/>
            <a:chExt cx="9144000" cy="836712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9140400" cy="836712"/>
            </a:xfrm>
            <a:prstGeom prst="rect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625" y="132873"/>
              <a:ext cx="9134375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СТАНДАРТИЗАЦИЯ </a:t>
              </a:r>
              <a:r>
                <a:rPr lang="ru-RU" b="1" dirty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ПРОЦЕССОВ ОРГАНИЗАЦИИ И ВЫПОЛНЕНИЯ </a:t>
              </a: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РАБОТ</a:t>
              </a:r>
              <a:endParaRPr lang="ru-RU" b="1" dirty="0">
                <a:solidFill>
                  <a:schemeClr val="bg1"/>
                </a:solidFill>
                <a:ea typeface="Verdana" pitchFamily="34" charset="0"/>
                <a:cs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09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832648"/>
          </a:xfrm>
        </p:spPr>
        <p:txBody>
          <a:bodyPr>
            <a:noAutofit/>
          </a:bodyPr>
          <a:lstStyle/>
          <a:p>
            <a:pPr marL="0" indent="0" algn="ctr">
              <a:lnSpc>
                <a:spcPct val="13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65000"/>
              <a:buNone/>
            </a:pPr>
            <a:r>
              <a:rPr lang="ru-RU" sz="2800" b="1" dirty="0" smtClean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Состав </a:t>
            </a:r>
            <a:r>
              <a:rPr lang="ru-RU" sz="2800" b="1" dirty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общего имущества по каждому виду </a:t>
            </a:r>
            <a:r>
              <a:rPr lang="ru-RU" sz="2800" b="1" dirty="0" smtClean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:</a:t>
            </a:r>
          </a:p>
          <a:p>
            <a:pPr marL="0" indent="0" algn="ctr">
              <a:lnSpc>
                <a:spcPct val="13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65000"/>
              <a:buNone/>
            </a:pPr>
            <a:endParaRPr lang="ru-RU" sz="2800" b="1" dirty="0" smtClean="0">
              <a:solidFill>
                <a:srgbClr val="C00000"/>
              </a:solidFill>
              <a:ea typeface="Calibri" panose="020F0502020204030204" pitchFamily="34" charset="0"/>
              <a:cs typeface="Arvo"/>
            </a:endParaRPr>
          </a:p>
          <a:p>
            <a:pPr marL="0" indent="0" algn="ctr">
              <a:lnSpc>
                <a:spcPct val="13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65000"/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1. В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соответствии со статьей 36.1 Жилищного кодекса Российской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Федерации;</a:t>
            </a:r>
          </a:p>
          <a:p>
            <a:pPr marL="0" indent="0" algn="ctr">
              <a:lnSpc>
                <a:spcPct val="13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65000"/>
              <a:buNone/>
            </a:pPr>
            <a:endParaRPr lang="ru-RU" sz="2800" b="1" dirty="0" smtClean="0">
              <a:solidFill>
                <a:schemeClr val="tx2">
                  <a:lumMod val="50000"/>
                </a:schemeClr>
              </a:solidFill>
              <a:ea typeface="Calibri" panose="020F0502020204030204" pitchFamily="34" charset="0"/>
              <a:cs typeface="Arvo"/>
            </a:endParaRPr>
          </a:p>
          <a:p>
            <a:pPr marL="0" indent="0" algn="ctr">
              <a:lnSpc>
                <a:spcPct val="13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65000"/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2. Методические рекомендации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по формированию состава работ по капитальному ремонту общего имущества в многоквартирных домах, финансируемых за счет средств фондов капитального ремонта, утвержденным Минстроем России.</a:t>
            </a:r>
          </a:p>
          <a:p>
            <a:pPr marL="22225" indent="0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None/>
            </a:pPr>
            <a:endParaRPr lang="ru-RU" sz="2000" b="1" dirty="0"/>
          </a:p>
          <a:p>
            <a:pPr indent="-320675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Font typeface="Wingdings" panose="05000000000000000000" pitchFamily="2" charset="2"/>
              <a:buChar char="v"/>
            </a:pPr>
            <a:endParaRPr lang="ru-RU" sz="2000" b="1" dirty="0"/>
          </a:p>
          <a:p>
            <a:pPr indent="-320675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Font typeface="Wingdings" panose="05000000000000000000" pitchFamily="2" charset="2"/>
              <a:buChar char="v"/>
            </a:pPr>
            <a:endParaRPr lang="ru-RU" sz="2000" b="1" dirty="0"/>
          </a:p>
        </p:txBody>
      </p:sp>
      <p:sp>
        <p:nvSpPr>
          <p:cNvPr id="3" name="Овал 2"/>
          <p:cNvSpPr/>
          <p:nvPr/>
        </p:nvSpPr>
        <p:spPr>
          <a:xfrm>
            <a:off x="8671181" y="6381328"/>
            <a:ext cx="365315" cy="365315"/>
          </a:xfrm>
          <a:prstGeom prst="ellipse">
            <a:avLst/>
          </a:prstGeom>
          <a:solidFill>
            <a:srgbClr val="FFB32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11</a:t>
            </a:r>
            <a:endParaRPr lang="ru-RU" sz="1300" dirty="0">
              <a:solidFill>
                <a:schemeClr val="tx1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-5188" y="-27384"/>
            <a:ext cx="9144000" cy="553505"/>
            <a:chOff x="0" y="0"/>
            <a:chExt cx="9144000" cy="836712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9140400" cy="836712"/>
            </a:xfrm>
            <a:prstGeom prst="rect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625" y="132873"/>
              <a:ext cx="9134375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СТАНДАРТИЗАЦИЯ </a:t>
              </a:r>
              <a:r>
                <a:rPr lang="ru-RU" b="1" dirty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ПРОЦЕССОВ ОРГАНИЗАЦИИ И ВЫПОЛНЕНИЯ </a:t>
              </a: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РАБОТ</a:t>
              </a:r>
              <a:endParaRPr lang="ru-RU" b="1" dirty="0">
                <a:solidFill>
                  <a:schemeClr val="bg1"/>
                </a:solidFill>
                <a:ea typeface="Verdana" pitchFamily="34" charset="0"/>
                <a:cs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772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107504" y="1196752"/>
            <a:ext cx="8928992" cy="583264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65000"/>
              <a:buNone/>
            </a:pPr>
            <a:endParaRPr lang="ru-RU" sz="1800" b="1" dirty="0" smtClean="0">
              <a:solidFill>
                <a:srgbClr val="C00000"/>
              </a:solidFill>
              <a:ea typeface="Calibri" panose="020F0502020204030204" pitchFamily="34" charset="0"/>
              <a:cs typeface="Arvo"/>
            </a:endParaRPr>
          </a:p>
          <a:p>
            <a:pPr marL="0" indent="0" algn="just"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65000"/>
              <a:buNone/>
            </a:pP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1.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Стандарт должен быть выполнен с учетом основных тенденций</a:t>
            </a:r>
            <a:r>
              <a:rPr lang="en-US" sz="1800" b="1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 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 развития  отрасли, отечественного и зарубежного опыта использования новой техники и применения современных материалов и методов строительства, а также усовершенствованных технологий производства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;</a:t>
            </a:r>
          </a:p>
          <a:p>
            <a:pPr marL="0" indent="0" algn="just"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65000"/>
              <a:buNone/>
            </a:pPr>
            <a:endParaRPr lang="ru-RU" sz="1800" b="1" dirty="0" smtClean="0">
              <a:solidFill>
                <a:schemeClr val="tx2">
                  <a:lumMod val="50000"/>
                </a:schemeClr>
              </a:solidFill>
              <a:ea typeface="Calibri" panose="020F0502020204030204" pitchFamily="34" charset="0"/>
              <a:cs typeface="Arvo"/>
            </a:endParaRPr>
          </a:p>
          <a:p>
            <a:pPr marL="0" indent="0" algn="just"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65000"/>
              <a:buNone/>
            </a:pP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2.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В Стандарте необходимо отразить перспективные технологии и материалы, используемые  при выполнении капитального ремонта общего имущества по видам, с учетом практики, наработанной в субъектах Российской Федерации в период с 2014 года по настоящее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время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;</a:t>
            </a:r>
          </a:p>
          <a:p>
            <a:pPr marL="0" indent="0" algn="just"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65000"/>
              <a:buNone/>
            </a:pPr>
            <a:endParaRPr lang="ru-RU" sz="1800" b="1" dirty="0">
              <a:solidFill>
                <a:schemeClr val="tx2">
                  <a:lumMod val="50000"/>
                </a:schemeClr>
              </a:solidFill>
              <a:ea typeface="Calibri" panose="020F0502020204030204" pitchFamily="34" charset="0"/>
              <a:cs typeface="Arvo"/>
            </a:endParaRPr>
          </a:p>
          <a:p>
            <a:pPr marL="0" indent="0" algn="just"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65000"/>
              <a:buNone/>
            </a:pP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3.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Стандарт</a:t>
            </a:r>
            <a:r>
              <a:rPr lang="en-US" sz="1800" b="1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  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должен носить комплексный</a:t>
            </a:r>
            <a:r>
              <a:rPr lang="en-US" sz="1800" b="1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 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 характер  и не противоречить стандартам, действующим на территории Российской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Федерации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;</a:t>
            </a:r>
          </a:p>
          <a:p>
            <a:pPr marL="0" indent="0" algn="just"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65000"/>
              <a:buNone/>
            </a:pPr>
            <a:endParaRPr lang="ru-RU" sz="1800" b="1" dirty="0">
              <a:solidFill>
                <a:schemeClr val="tx2">
                  <a:lumMod val="50000"/>
                </a:schemeClr>
              </a:solidFill>
              <a:ea typeface="Calibri" panose="020F0502020204030204" pitchFamily="34" charset="0"/>
              <a:cs typeface="Arvo"/>
            </a:endParaRPr>
          </a:p>
          <a:p>
            <a:pPr marL="0" indent="0" algn="just">
              <a:spcBef>
                <a:spcPts val="0"/>
              </a:spcBef>
              <a:buClr>
                <a:schemeClr val="accent2">
                  <a:lumMod val="75000"/>
                </a:schemeClr>
              </a:buClr>
              <a:buSzPct val="65000"/>
              <a:buNone/>
            </a:pP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4.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Стандарт должен быть разбит на части, каждая из которых является отдельным стандартом в составе Стандарта и содержит описание материалов, требований и оборудования по каждому виду работ. Объем каждой части должен составлять около 20 л. Нормативные документы, на которые делаются ссылки в Стандарте, должны быть представлены в приложении или сделаны выдержки из этих документов</a:t>
            </a:r>
          </a:p>
          <a:p>
            <a:pPr indent="-320675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Font typeface="Wingdings" panose="05000000000000000000" pitchFamily="2" charset="2"/>
              <a:buChar char="v"/>
            </a:pPr>
            <a:endParaRPr lang="ru-RU" sz="2000" b="1" dirty="0"/>
          </a:p>
          <a:p>
            <a:pPr indent="-320675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Font typeface="Wingdings" panose="05000000000000000000" pitchFamily="2" charset="2"/>
              <a:buChar char="v"/>
            </a:pPr>
            <a:endParaRPr lang="ru-RU" sz="2000" b="1" dirty="0"/>
          </a:p>
        </p:txBody>
      </p:sp>
      <p:sp>
        <p:nvSpPr>
          <p:cNvPr id="3" name="Овал 2"/>
          <p:cNvSpPr/>
          <p:nvPr/>
        </p:nvSpPr>
        <p:spPr>
          <a:xfrm>
            <a:off x="8671181" y="6381328"/>
            <a:ext cx="365315" cy="365315"/>
          </a:xfrm>
          <a:prstGeom prst="ellipse">
            <a:avLst/>
          </a:prstGeom>
          <a:solidFill>
            <a:srgbClr val="FFB32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12</a:t>
            </a:r>
            <a:endParaRPr lang="ru-RU" sz="1300" dirty="0">
              <a:solidFill>
                <a:schemeClr val="tx1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-5188" y="-27384"/>
            <a:ext cx="9144000" cy="553505"/>
            <a:chOff x="0" y="0"/>
            <a:chExt cx="9144000" cy="836712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9140400" cy="836712"/>
            </a:xfrm>
            <a:prstGeom prst="rect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625" y="132873"/>
              <a:ext cx="9134375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СТАНДАРТИЗАЦИЯ </a:t>
              </a:r>
              <a:r>
                <a:rPr lang="ru-RU" b="1" dirty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ПРОЦЕССОВ ОРГАНИЗАЦИИ И ВЫПОЛНЕНИЯ </a:t>
              </a: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РАБОТ</a:t>
              </a:r>
              <a:endParaRPr lang="ru-RU" b="1" dirty="0">
                <a:solidFill>
                  <a:schemeClr val="bg1"/>
                </a:solidFill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0" y="548680"/>
            <a:ext cx="9140400" cy="720080"/>
          </a:xfrm>
          <a:prstGeom prst="rect">
            <a:avLst/>
          </a:prstGeom>
          <a:gradFill>
            <a:gsLst>
              <a:gs pos="0">
                <a:srgbClr val="E24D3C"/>
              </a:gs>
              <a:gs pos="50000">
                <a:srgbClr val="EA5F4D"/>
              </a:gs>
              <a:gs pos="100000">
                <a:srgbClr val="FD7061"/>
              </a:gs>
            </a:gsLst>
            <a:lin ang="0" scaled="1"/>
          </a:gra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400"/>
              </a:lnSpc>
              <a:buClr>
                <a:schemeClr val="accent2">
                  <a:lumMod val="75000"/>
                </a:schemeClr>
              </a:buClr>
            </a:pPr>
            <a:r>
              <a:rPr lang="ru-RU" sz="2200" b="1" dirty="0" smtClean="0">
                <a:solidFill>
                  <a:schemeClr val="bg1"/>
                </a:solidFill>
                <a:latin typeface="Arvo"/>
                <a:ea typeface="Calibri" panose="020F0502020204030204" pitchFamily="34" charset="0"/>
                <a:cs typeface="Arvo"/>
              </a:rPr>
              <a:t>Требования:</a:t>
            </a:r>
            <a:endParaRPr lang="ru-RU" sz="2200" b="1" dirty="0">
              <a:solidFill>
                <a:schemeClr val="bg1"/>
              </a:solidFill>
              <a:latin typeface="Arvo"/>
              <a:ea typeface="Calibri" panose="020F0502020204030204" pitchFamily="34" charset="0"/>
              <a:cs typeface="Arvo"/>
            </a:endParaRPr>
          </a:p>
        </p:txBody>
      </p:sp>
    </p:spTree>
    <p:extLst>
      <p:ext uri="{BB962C8B-B14F-4D97-AF65-F5344CB8AC3E}">
        <p14:creationId xmlns:p14="http://schemas.microsoft.com/office/powerpoint/2010/main" val="259392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2867184"/>
            <a:ext cx="91404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ea typeface="Verdana" pitchFamily="34" charset="0"/>
                <a:cs typeface="Verdana" pitchFamily="34" charset="0"/>
              </a:rPr>
              <a:t>Спасибо за внимание!</a:t>
            </a:r>
          </a:p>
          <a:p>
            <a:pPr algn="ctr"/>
            <a:endParaRPr lang="ru-RU" sz="20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00" y="620688"/>
            <a:ext cx="9140400" cy="432048"/>
          </a:xfrm>
          <a:prstGeom prst="rect">
            <a:avLst/>
          </a:prstGeom>
          <a:gradFill>
            <a:gsLst>
              <a:gs pos="0">
                <a:srgbClr val="E24D3C"/>
              </a:gs>
              <a:gs pos="50000">
                <a:srgbClr val="EA5F4D"/>
              </a:gs>
              <a:gs pos="100000">
                <a:srgbClr val="FD7061"/>
              </a:gs>
            </a:gsLst>
            <a:lin ang="0" scaled="1"/>
          </a:gra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9752" y="4869160"/>
            <a:ext cx="63722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200" i="1" dirty="0">
                <a:ln w="6350">
                  <a:noFill/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</a:rPr>
              <a:t>Докладчик:</a:t>
            </a:r>
            <a:endParaRPr lang="ru-RU" sz="2200" i="1" dirty="0"/>
          </a:p>
          <a:p>
            <a:pPr algn="r"/>
            <a:r>
              <a:rPr lang="ru-RU" i="1" dirty="0">
                <a:solidFill>
                  <a:prstClr val="black"/>
                </a:solidFill>
              </a:rPr>
              <a:t>Заместитель исполнительного директора Ассоциации региональных операторов капитального ремонта многоквартирных домов </a:t>
            </a:r>
            <a:endParaRPr lang="ru-RU" i="1" dirty="0" smtClean="0">
              <a:solidFill>
                <a:prstClr val="black"/>
              </a:solidFill>
            </a:endParaRPr>
          </a:p>
          <a:p>
            <a:pPr algn="r"/>
            <a:r>
              <a:rPr lang="ru-RU" sz="2200" b="1" i="1" dirty="0"/>
              <a:t>Иванов Антон Александрович </a:t>
            </a:r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9" name="Рисунок 5" descr="head-logo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66" y="1124744"/>
            <a:ext cx="1377490" cy="155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-5188" y="-27384"/>
            <a:ext cx="9144000" cy="553505"/>
            <a:chOff x="0" y="0"/>
            <a:chExt cx="9144000" cy="836712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2" name="Прямоугольник 11"/>
            <p:cNvSpPr/>
            <p:nvPr/>
          </p:nvSpPr>
          <p:spPr>
            <a:xfrm>
              <a:off x="0" y="0"/>
              <a:ext cx="9140400" cy="836712"/>
            </a:xfrm>
            <a:prstGeom prst="rect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625" y="132873"/>
              <a:ext cx="9134375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СТАНДАРТИЗАЦИЯ </a:t>
              </a:r>
              <a:r>
                <a:rPr lang="ru-RU" b="1" dirty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ПРОЦЕССОВ ОРГАНИЗАЦИИ И ВЫПОЛНЕНИЯ </a:t>
              </a: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РАБОТ</a:t>
              </a:r>
              <a:endParaRPr lang="ru-RU" b="1" dirty="0">
                <a:solidFill>
                  <a:schemeClr val="bg1"/>
                </a:solidFill>
                <a:ea typeface="Verdana" pitchFamily="34" charset="0"/>
                <a:cs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264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-5188" y="-27384"/>
            <a:ext cx="9144000" cy="553505"/>
            <a:chOff x="0" y="0"/>
            <a:chExt cx="9144000" cy="836712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4" name="Прямоугольник 3"/>
            <p:cNvSpPr/>
            <p:nvPr/>
          </p:nvSpPr>
          <p:spPr>
            <a:xfrm>
              <a:off x="0" y="0"/>
              <a:ext cx="9140400" cy="836712"/>
            </a:xfrm>
            <a:prstGeom prst="rect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9625" y="132873"/>
              <a:ext cx="9134375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СТАНДАРТИЗАЦИЯ </a:t>
              </a:r>
              <a:r>
                <a:rPr lang="ru-RU" b="1" dirty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ПРОЦЕССОВ ОРГАНИЗАЦИИ И ВЫПОЛНЕНИЯ </a:t>
              </a: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РАБОТ</a:t>
              </a:r>
              <a:endParaRPr lang="ru-RU" b="1" dirty="0">
                <a:solidFill>
                  <a:schemeClr val="bg1"/>
                </a:solidFill>
                <a:ea typeface="Verdana" pitchFamily="34" charset="0"/>
                <a:cs typeface="Verdana" pitchFamily="34" charset="0"/>
              </a:endParaRPr>
            </a:p>
          </p:txBody>
        </p:sp>
      </p:grpSp>
      <p:sp>
        <p:nvSpPr>
          <p:cNvPr id="15" name="Содержимое 2"/>
          <p:cNvSpPr>
            <a:spLocks noGrp="1"/>
          </p:cNvSpPr>
          <p:nvPr>
            <p:ph type="ctrTitle"/>
          </p:nvPr>
        </p:nvSpPr>
        <p:spPr>
          <a:xfrm>
            <a:off x="103112" y="692696"/>
            <a:ext cx="8915028" cy="5976664"/>
          </a:xfrm>
          <a:ln>
            <a:noFill/>
          </a:ln>
        </p:spPr>
        <p:txBody>
          <a:bodyPr>
            <a:normAutofit fontScale="90000"/>
          </a:bodyPr>
          <a:lstStyle/>
          <a:p>
            <a:pPr marL="261938" algn="just">
              <a:spcBef>
                <a:spcPts val="800"/>
              </a:spcBef>
              <a:buClr>
                <a:schemeClr val="tx2">
                  <a:lumMod val="75000"/>
                </a:schemeClr>
              </a:buClr>
            </a:pPr>
            <a:r>
              <a:rPr lang="ru-RU" sz="2000" b="1" dirty="0">
                <a:solidFill>
                  <a:schemeClr val="bg1"/>
                </a:solidFill>
                <a:latin typeface="+mn-lt"/>
                <a:ea typeface="Verdana" pitchFamily="34" charset="0"/>
                <a:cs typeface="Verdana" pitchFamily="34" charset="0"/>
              </a:rPr>
              <a:t/>
            </a:r>
            <a:br>
              <a:rPr lang="ru-RU" sz="2000" b="1" dirty="0">
                <a:solidFill>
                  <a:schemeClr val="bg1"/>
                </a:solidFill>
                <a:latin typeface="+mn-lt"/>
                <a:ea typeface="Verdana" pitchFamily="34" charset="0"/>
                <a:cs typeface="Verdana" pitchFamily="34" charset="0"/>
              </a:rPr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3100" b="1" dirty="0" smtClean="0">
                <a:solidFill>
                  <a:srgbClr val="7A0C0C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На </a:t>
            </a:r>
            <a:r>
              <a:rPr lang="ru-RU" sz="3100" b="1" dirty="0">
                <a:solidFill>
                  <a:srgbClr val="7A0C0C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2018 год запланирована разработка трёх стандартов</a:t>
            </a:r>
            <a:r>
              <a:rPr lang="ru-RU" sz="3100" b="1" dirty="0" smtClean="0">
                <a:solidFill>
                  <a:srgbClr val="7A0C0C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:</a:t>
            </a:r>
            <a:br>
              <a:rPr lang="ru-RU" sz="3100" b="1" dirty="0" smtClean="0">
                <a:solidFill>
                  <a:srgbClr val="7A0C0C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</a:b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Технические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требования к материалам, технологиям и оборудованию, включаемым в технические задания на проектирование при капитальном ремонте общего имущества МКД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;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- Организация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проектирования при капитальном ремонте общего имущества МКД и согласования предложений о капитальном ремонте с собственниками и органами местного самоуправления;</a:t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- Организация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строительной площадки при капитальном ремонте общего имущества МКД и мер по соблюдению правил хранения и складирования материалов.</a:t>
            </a:r>
            <a:br>
              <a:rPr lang="ru-RU" sz="24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</a:br>
            <a:endParaRPr lang="ru-RU" sz="2400" dirty="0" smtClean="0">
              <a:solidFill>
                <a:schemeClr val="tx2">
                  <a:lumMod val="50000"/>
                </a:schemeClr>
              </a:solidFill>
              <a:latin typeface="Arvo"/>
              <a:ea typeface="Calibri" panose="020F0502020204030204" pitchFamily="34" charset="0"/>
              <a:cs typeface="Arvo"/>
            </a:endParaRPr>
          </a:p>
          <a:p>
            <a:pPr indent="-320675" algn="just">
              <a:spcBef>
                <a:spcPts val="1800"/>
              </a:spcBef>
              <a:buClr>
                <a:schemeClr val="accent6">
                  <a:lumMod val="75000"/>
                </a:schemeClr>
              </a:buClr>
              <a:buSzPct val="65000"/>
              <a:buFont typeface="Wingdings" panose="05000000000000000000" pitchFamily="2" charset="2"/>
              <a:buChar char="v"/>
            </a:pPr>
            <a:endParaRPr lang="ru-RU" sz="2200" b="1" i="1" dirty="0"/>
          </a:p>
          <a:p>
            <a:pPr indent="-320675" algn="just">
              <a:lnSpc>
                <a:spcPct val="150000"/>
              </a:lnSpc>
              <a:spcBef>
                <a:spcPts val="1800"/>
              </a:spcBef>
              <a:buClr>
                <a:schemeClr val="accent6">
                  <a:lumMod val="75000"/>
                </a:schemeClr>
              </a:buClr>
              <a:buSzPct val="65000"/>
              <a:buFont typeface="Wingdings" panose="05000000000000000000" pitchFamily="2" charset="2"/>
              <a:buChar char="v"/>
            </a:pPr>
            <a:endParaRPr lang="ru-RU" sz="2200" i="1" dirty="0"/>
          </a:p>
        </p:txBody>
      </p:sp>
      <p:sp>
        <p:nvSpPr>
          <p:cNvPr id="17" name="Овал 16"/>
          <p:cNvSpPr/>
          <p:nvPr/>
        </p:nvSpPr>
        <p:spPr>
          <a:xfrm>
            <a:off x="8671181" y="6381328"/>
            <a:ext cx="365315" cy="365315"/>
          </a:xfrm>
          <a:prstGeom prst="ellipse">
            <a:avLst/>
          </a:prstGeom>
          <a:solidFill>
            <a:srgbClr val="FFB32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2</a:t>
            </a:r>
            <a:endParaRPr lang="ru-RU" sz="1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02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одержимое 2"/>
          <p:cNvSpPr>
            <a:spLocks noGrp="1"/>
          </p:cNvSpPr>
          <p:nvPr>
            <p:ph type="ctrTitle"/>
          </p:nvPr>
        </p:nvSpPr>
        <p:spPr>
          <a:xfrm>
            <a:off x="395536" y="1671693"/>
            <a:ext cx="8458302" cy="4997667"/>
          </a:xfrm>
          <a:ln>
            <a:noFill/>
          </a:ln>
        </p:spPr>
        <p:txBody>
          <a:bodyPr>
            <a:noAutofit/>
          </a:bodyPr>
          <a:lstStyle/>
          <a:p>
            <a:pPr algn="just">
              <a:spcBef>
                <a:spcPts val="1200"/>
              </a:spcBef>
              <a:buClr>
                <a:schemeClr val="accent6">
                  <a:lumMod val="75000"/>
                </a:schemeClr>
              </a:buClr>
              <a:buSzPct val="65000"/>
            </a:pP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9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9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9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9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vo"/>
                <a:ea typeface="Calibri" panose="020F0502020204030204" pitchFamily="34" charset="0"/>
                <a:cs typeface="Arvo"/>
              </a:rPr>
              <a:t>1. 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vo"/>
                <a:ea typeface="Calibri" panose="020F0502020204030204" pitchFamily="34" charset="0"/>
                <a:cs typeface="Arvo"/>
              </a:rPr>
              <a:t>Создание единых требований к материалам и оборудованию, включаемых в технические задания на проектирование и учитывающие требования законодательства об </a:t>
            </a:r>
            <a:r>
              <a:rPr lang="ru-RU" sz="1900" dirty="0" err="1">
                <a:solidFill>
                  <a:schemeClr val="tx2">
                    <a:lumMod val="50000"/>
                  </a:schemeClr>
                </a:solidFill>
                <a:latin typeface="Arvo"/>
                <a:ea typeface="Calibri" panose="020F0502020204030204" pitchFamily="34" charset="0"/>
                <a:cs typeface="Arvo"/>
              </a:rPr>
              <a:t>энергоэффективности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vo"/>
                <a:ea typeface="Calibri" panose="020F0502020204030204" pitchFamily="34" charset="0"/>
                <a:cs typeface="Arvo"/>
              </a:rPr>
              <a:t> и необходимости применения решений, снижающих дальнейшие расходы на эксплуатацию здания после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vo"/>
                <a:ea typeface="Calibri" panose="020F0502020204030204" pitchFamily="34" charset="0"/>
                <a:cs typeface="Arvo"/>
              </a:rPr>
              <a:t>завершения работ;</a:t>
            </a:r>
            <a:b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vo"/>
                <a:ea typeface="Calibri" panose="020F0502020204030204" pitchFamily="34" charset="0"/>
                <a:cs typeface="Arvo"/>
              </a:rPr>
            </a:b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vo"/>
                <a:ea typeface="Calibri" panose="020F0502020204030204" pitchFamily="34" charset="0"/>
                <a:cs typeface="Arvo"/>
              </a:rPr>
              <a:t/>
            </a:r>
            <a:b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vo"/>
                <a:ea typeface="Calibri" panose="020F0502020204030204" pitchFamily="34" charset="0"/>
                <a:cs typeface="Arvo"/>
              </a:rPr>
            </a:b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vo"/>
                <a:ea typeface="Calibri" panose="020F0502020204030204" pitchFamily="34" charset="0"/>
                <a:cs typeface="Arvo"/>
              </a:rPr>
              <a:t>2. </a:t>
            </a:r>
            <a:r>
              <a:rPr lang="ru-RU" sz="1900" dirty="0">
                <a:solidFill>
                  <a:schemeClr val="tx2">
                    <a:lumMod val="50000"/>
                  </a:schemeClr>
                </a:solidFill>
                <a:latin typeface="Arvo"/>
                <a:ea typeface="Calibri" panose="020F0502020204030204" pitchFamily="34" charset="0"/>
                <a:cs typeface="Arvo"/>
              </a:rPr>
              <a:t>Использование при капитальном ремонте общего имущества многоквартирных домов, выполняемом во исполнение Жилищного кодекса Российской Федерации качественных отечественных материалов и </a:t>
            </a: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vo"/>
                <a:ea typeface="Calibri" panose="020F0502020204030204" pitchFamily="34" charset="0"/>
                <a:cs typeface="Arvo"/>
              </a:rPr>
              <a:t>оборудования;</a:t>
            </a:r>
            <a:b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vo"/>
                <a:ea typeface="Calibri" panose="020F0502020204030204" pitchFamily="34" charset="0"/>
                <a:cs typeface="Arvo"/>
              </a:rPr>
            </a:b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vo"/>
                <a:ea typeface="Calibri" panose="020F0502020204030204" pitchFamily="34" charset="0"/>
                <a:cs typeface="Arvo"/>
              </a:rPr>
              <a:t/>
            </a:r>
            <a:b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vo"/>
                <a:ea typeface="Calibri" panose="020F0502020204030204" pitchFamily="34" charset="0"/>
                <a:cs typeface="Arvo"/>
              </a:rPr>
            </a:b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vo"/>
                <a:ea typeface="Calibri" panose="020F0502020204030204" pitchFamily="34" charset="0"/>
                <a:cs typeface="Arvo"/>
              </a:rPr>
              <a:t>3. Установление единых правил организации выполнения работ, хранения материалов и оборудования, порядка и условий выполнения работ на многоквартирных домах;</a:t>
            </a:r>
            <a:b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vo"/>
                <a:ea typeface="Calibri" panose="020F0502020204030204" pitchFamily="34" charset="0"/>
                <a:cs typeface="Arvo"/>
              </a:rPr>
            </a:b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vo"/>
                <a:ea typeface="Calibri" panose="020F0502020204030204" pitchFamily="34" charset="0"/>
                <a:cs typeface="Arvo"/>
              </a:rPr>
              <a:t/>
            </a:r>
            <a:b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vo"/>
                <a:ea typeface="Calibri" panose="020F0502020204030204" pitchFamily="34" charset="0"/>
                <a:cs typeface="Arvo"/>
              </a:rPr>
            </a:br>
            <a: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vo"/>
                <a:ea typeface="Calibri" panose="020F0502020204030204" pitchFamily="34" charset="0"/>
                <a:cs typeface="Arvo"/>
              </a:rPr>
              <a:t>4. Стандартизация процессов проектирования и согласования объемов работ с заинтересованными сторонами.</a:t>
            </a:r>
            <a:br>
              <a:rPr lang="ru-RU" sz="1900" dirty="0" smtClean="0">
                <a:solidFill>
                  <a:schemeClr val="tx2">
                    <a:lumMod val="50000"/>
                  </a:schemeClr>
                </a:solidFill>
                <a:latin typeface="Arvo"/>
                <a:ea typeface="Calibri" panose="020F0502020204030204" pitchFamily="34" charset="0"/>
                <a:cs typeface="Arvo"/>
              </a:rPr>
            </a:br>
            <a:r>
              <a:rPr lang="ru-RU" sz="19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900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ru-RU" sz="1900" dirty="0">
              <a:solidFill>
                <a:schemeClr val="tx2">
                  <a:lumMod val="50000"/>
                </a:schemeClr>
              </a:solidFill>
              <a:latin typeface="Arvo"/>
              <a:ea typeface="Calibri" panose="020F0502020204030204" pitchFamily="34" charset="0"/>
              <a:cs typeface="Arvo"/>
            </a:endParaRPr>
          </a:p>
          <a:p>
            <a:pPr indent="-320675" algn="just">
              <a:spcBef>
                <a:spcPts val="1800"/>
              </a:spcBef>
              <a:buClr>
                <a:schemeClr val="accent6">
                  <a:lumMod val="75000"/>
                </a:schemeClr>
              </a:buClr>
              <a:buSzPct val="65000"/>
              <a:buFont typeface="Wingdings" panose="05000000000000000000" pitchFamily="2" charset="2"/>
              <a:buChar char="v"/>
            </a:pPr>
            <a:endParaRPr lang="ru-RU" sz="1900" b="1" i="1" dirty="0">
              <a:solidFill>
                <a:schemeClr val="tx2">
                  <a:lumMod val="50000"/>
                </a:schemeClr>
              </a:solidFill>
            </a:endParaRPr>
          </a:p>
          <a:p>
            <a:pPr indent="-320675" algn="just">
              <a:lnSpc>
                <a:spcPct val="150000"/>
              </a:lnSpc>
              <a:spcBef>
                <a:spcPts val="1800"/>
              </a:spcBef>
              <a:buClr>
                <a:schemeClr val="accent6">
                  <a:lumMod val="75000"/>
                </a:schemeClr>
              </a:buClr>
              <a:buSzPct val="65000"/>
              <a:buFont typeface="Wingdings" panose="05000000000000000000" pitchFamily="2" charset="2"/>
              <a:buChar char="v"/>
            </a:pPr>
            <a:endParaRPr lang="ru-RU" sz="1900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8671181" y="6381328"/>
            <a:ext cx="365315" cy="365315"/>
          </a:xfrm>
          <a:prstGeom prst="ellipse">
            <a:avLst/>
          </a:prstGeom>
          <a:solidFill>
            <a:srgbClr val="FFB32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3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588" y="625451"/>
            <a:ext cx="9140400" cy="499293"/>
          </a:xfrm>
          <a:prstGeom prst="rect">
            <a:avLst/>
          </a:prstGeom>
          <a:gradFill>
            <a:gsLst>
              <a:gs pos="0">
                <a:srgbClr val="E24D3C"/>
              </a:gs>
              <a:gs pos="50000">
                <a:srgbClr val="EA5F4D"/>
              </a:gs>
              <a:gs pos="100000">
                <a:srgbClr val="FD7061"/>
              </a:gs>
            </a:gsLst>
            <a:lin ang="0" scaled="1"/>
          </a:gra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vo"/>
                <a:ea typeface="Calibri" panose="020F0502020204030204" pitchFamily="34" charset="0"/>
                <a:cs typeface="Arvo"/>
              </a:rPr>
              <a:t>Цели </a:t>
            </a:r>
            <a:r>
              <a:rPr lang="ru-RU" sz="2400" b="1" dirty="0" smtClean="0">
                <a:solidFill>
                  <a:schemeClr val="bg1"/>
                </a:solidFill>
                <a:latin typeface="Arvo"/>
                <a:ea typeface="Calibri" panose="020F0502020204030204" pitchFamily="34" charset="0"/>
                <a:cs typeface="Arvo"/>
              </a:rPr>
              <a:t>разработки:</a:t>
            </a:r>
            <a:endParaRPr lang="ru-RU" sz="2400" b="1" dirty="0">
              <a:solidFill>
                <a:schemeClr val="bg1"/>
              </a:solidFill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-5188" y="-27384"/>
            <a:ext cx="9144000" cy="553505"/>
            <a:chOff x="0" y="0"/>
            <a:chExt cx="9144000" cy="836712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2" name="Прямоугольник 11"/>
            <p:cNvSpPr/>
            <p:nvPr/>
          </p:nvSpPr>
          <p:spPr>
            <a:xfrm>
              <a:off x="0" y="0"/>
              <a:ext cx="9140400" cy="836712"/>
            </a:xfrm>
            <a:prstGeom prst="rect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625" y="132873"/>
              <a:ext cx="9134375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СТАНДАРТИЗАЦИЯ </a:t>
              </a:r>
              <a:r>
                <a:rPr lang="ru-RU" b="1" dirty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ПРОЦЕССОВ ОРГАНИЗАЦИИ И ВЫПОЛНЕНИЯ </a:t>
              </a: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РАБОТ</a:t>
              </a:r>
              <a:endParaRPr lang="ru-RU" b="1" dirty="0">
                <a:solidFill>
                  <a:schemeClr val="bg1"/>
                </a:solidFill>
                <a:ea typeface="Verdana" pitchFamily="34" charset="0"/>
                <a:cs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808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107504" y="1800200"/>
            <a:ext cx="8928992" cy="4941168"/>
          </a:xfrm>
        </p:spPr>
        <p:txBody>
          <a:bodyPr>
            <a:noAutofit/>
          </a:bodyPr>
          <a:lstStyle/>
          <a:p>
            <a:pPr algn="just">
              <a:lnSpc>
                <a:spcPts val="2400"/>
              </a:lnSpc>
              <a:buClr>
                <a:schemeClr val="accent2">
                  <a:lumMod val="75000"/>
                </a:schemeClr>
              </a:buClr>
            </a:pPr>
            <a:endParaRPr lang="ru-RU" sz="2000" b="1" dirty="0">
              <a:solidFill>
                <a:srgbClr val="3B2C4F"/>
              </a:solidFill>
              <a:latin typeface="Arvo"/>
              <a:ea typeface="Calibri" panose="020F0502020204030204" pitchFamily="34" charset="0"/>
              <a:cs typeface="Arvo"/>
            </a:endParaRPr>
          </a:p>
          <a:p>
            <a:pPr algn="just">
              <a:lnSpc>
                <a:spcPct val="12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Arvo"/>
              </a:rPr>
              <a:t>Исчерпывающий состав общего имущества в рамках вида работ;</a:t>
            </a:r>
          </a:p>
          <a:p>
            <a:pPr algn="just">
              <a:lnSpc>
                <a:spcPct val="12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Arvo"/>
              </a:rPr>
              <a:t>Перечень компонентов вида, подлежащих капитальному ремонту;</a:t>
            </a:r>
          </a:p>
          <a:p>
            <a:pPr algn="just">
              <a:lnSpc>
                <a:spcPct val="12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Arvo"/>
              </a:rPr>
              <a:t>Основные указания по техническому обследованию компонентов каждого вида; </a:t>
            </a:r>
          </a:p>
          <a:p>
            <a:pPr algn="just">
              <a:lnSpc>
                <a:spcPct val="12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Arvo"/>
              </a:rPr>
              <a:t>Основные требования к содержанию проектной документации;</a:t>
            </a:r>
          </a:p>
          <a:p>
            <a:pPr algn="just">
              <a:lnSpc>
                <a:spcPct val="12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Arvo"/>
              </a:rPr>
              <a:t>Основные требования к характеристикам проектируемых материалов;</a:t>
            </a:r>
          </a:p>
          <a:p>
            <a:pPr algn="just">
              <a:lnSpc>
                <a:spcPct val="12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Arvo"/>
              </a:rPr>
              <a:t>Особенности организации выполнения работ, складирования материалов, монтажа и документирования</a:t>
            </a:r>
          </a:p>
          <a:p>
            <a:pPr marL="22225" indent="0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None/>
            </a:pPr>
            <a:endParaRPr lang="ru-RU" sz="2000" b="1" dirty="0"/>
          </a:p>
          <a:p>
            <a:pPr indent="-320675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Font typeface="Wingdings" panose="05000000000000000000" pitchFamily="2" charset="2"/>
              <a:buChar char="v"/>
            </a:pPr>
            <a:endParaRPr lang="ru-RU" sz="2000" b="1" dirty="0"/>
          </a:p>
          <a:p>
            <a:pPr indent="-320675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Font typeface="Wingdings" panose="05000000000000000000" pitchFamily="2" charset="2"/>
              <a:buChar char="v"/>
            </a:pPr>
            <a:endParaRPr lang="ru-RU" sz="2000" b="1" dirty="0"/>
          </a:p>
        </p:txBody>
      </p:sp>
      <p:sp>
        <p:nvSpPr>
          <p:cNvPr id="3" name="Овал 2"/>
          <p:cNvSpPr/>
          <p:nvPr/>
        </p:nvSpPr>
        <p:spPr>
          <a:xfrm>
            <a:off x="8671181" y="6381328"/>
            <a:ext cx="365315" cy="365315"/>
          </a:xfrm>
          <a:prstGeom prst="ellipse">
            <a:avLst/>
          </a:prstGeom>
          <a:solidFill>
            <a:srgbClr val="FFB32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4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0688"/>
            <a:ext cx="9140400" cy="998586"/>
          </a:xfrm>
          <a:prstGeom prst="rect">
            <a:avLst/>
          </a:prstGeom>
          <a:gradFill>
            <a:gsLst>
              <a:gs pos="0">
                <a:srgbClr val="E24D3C"/>
              </a:gs>
              <a:gs pos="50000">
                <a:srgbClr val="EA5F4D"/>
              </a:gs>
              <a:gs pos="100000">
                <a:srgbClr val="FD7061"/>
              </a:gs>
            </a:gsLst>
            <a:lin ang="0" scaled="1"/>
          </a:gra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400"/>
              </a:lnSpc>
              <a:buClr>
                <a:schemeClr val="accent2">
                  <a:lumMod val="75000"/>
                </a:schemeClr>
              </a:buClr>
            </a:pPr>
            <a:r>
              <a:rPr lang="ru-RU" sz="2400" b="1" dirty="0" smtClean="0">
                <a:solidFill>
                  <a:schemeClr val="bg1"/>
                </a:solidFill>
                <a:latin typeface="Arvo"/>
                <a:ea typeface="Calibri" panose="020F0502020204030204" pitchFamily="34" charset="0"/>
                <a:cs typeface="Arvo"/>
              </a:rPr>
              <a:t>Разработанны</a:t>
            </a:r>
            <a:r>
              <a:rPr lang="ru-RU" sz="2400" b="1" dirty="0" smtClean="0">
                <a:solidFill>
                  <a:schemeClr val="bg1"/>
                </a:solidFill>
                <a:latin typeface="Arvo"/>
                <a:ea typeface="Calibri" panose="020F0502020204030204" pitchFamily="34" charset="0"/>
                <a:cs typeface="Arvo"/>
              </a:rPr>
              <a:t>е национальные стандарты по капитальному </a:t>
            </a:r>
            <a:r>
              <a:rPr lang="ru-RU" sz="2400" b="1" dirty="0" err="1" smtClean="0">
                <a:solidFill>
                  <a:schemeClr val="bg1"/>
                </a:solidFill>
                <a:latin typeface="Arvo"/>
                <a:ea typeface="Calibri" panose="020F0502020204030204" pitchFamily="34" charset="0"/>
                <a:cs typeface="Arvo"/>
              </a:rPr>
              <a:t>ремоту</a:t>
            </a:r>
            <a:r>
              <a:rPr lang="ru-RU" sz="2400" b="1" dirty="0" smtClean="0">
                <a:solidFill>
                  <a:schemeClr val="bg1"/>
                </a:solidFill>
                <a:latin typeface="Arvo"/>
                <a:ea typeface="Calibri" panose="020F0502020204030204" pitchFamily="34" charset="0"/>
                <a:cs typeface="Arvo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rvo"/>
                <a:ea typeface="Calibri" panose="020F0502020204030204" pitchFamily="34" charset="0"/>
                <a:cs typeface="Arvo"/>
              </a:rPr>
              <a:t>- это: 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-5188" y="-27384"/>
            <a:ext cx="9144000" cy="553505"/>
            <a:chOff x="0" y="0"/>
            <a:chExt cx="9144000" cy="836712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9140400" cy="836712"/>
            </a:xfrm>
            <a:prstGeom prst="rect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625" y="132873"/>
              <a:ext cx="9134375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СТАНДАРТИЗАЦИЯ </a:t>
              </a:r>
              <a:r>
                <a:rPr lang="ru-RU" b="1" dirty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ПРОЦЕССОВ ОРГАНИЗАЦИИ И ВЫПОЛНЕНИЯ </a:t>
              </a: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РАБОТ</a:t>
              </a:r>
              <a:endParaRPr lang="ru-RU" b="1" dirty="0">
                <a:solidFill>
                  <a:schemeClr val="bg1"/>
                </a:solidFill>
                <a:ea typeface="Verdana" pitchFamily="34" charset="0"/>
                <a:cs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791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5256584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C00000"/>
                </a:solidFill>
                <a:latin typeface="Arvo"/>
                <a:ea typeface="Calibri" panose="020F0502020204030204" pitchFamily="34" charset="0"/>
                <a:cs typeface="Arvo"/>
              </a:rPr>
              <a:t>Общие </a:t>
            </a:r>
            <a:r>
              <a:rPr lang="ru-RU" sz="2000" b="1" dirty="0">
                <a:solidFill>
                  <a:srgbClr val="C00000"/>
                </a:solidFill>
                <a:latin typeface="Arvo"/>
                <a:ea typeface="Calibri" panose="020F0502020204030204" pitchFamily="34" charset="0"/>
                <a:cs typeface="Arvo"/>
              </a:rPr>
              <a:t>положения:</a:t>
            </a:r>
          </a:p>
          <a:p>
            <a:pPr algn="just">
              <a:buFontTx/>
              <a:buChar char="-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Arvo"/>
              </a:rPr>
              <a:t>К внутридомовым инженерным системам, отопления в составе общего имущества отнесены: стояки, ответвления от стояков до первого отключающего устройства, указанные отключающие устройства, коллективные (общедомовые) приборы учета тепловой энергии, до первых запорно-регулировочных кранов на отводах внутриквартирной разводки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Arvo"/>
              </a:rPr>
              <a:t>…</a:t>
            </a:r>
          </a:p>
          <a:p>
            <a:pPr algn="just">
              <a:buFontTx/>
              <a:buChar char="-"/>
            </a:pPr>
            <a:endParaRPr lang="ru-RU" sz="2200" dirty="0" smtClean="0">
              <a:solidFill>
                <a:schemeClr val="tx2">
                  <a:lumMod val="50000"/>
                </a:schemeClr>
              </a:solidFill>
              <a:latin typeface="+mj-lt"/>
              <a:ea typeface="Calibri" panose="020F0502020204030204" pitchFamily="34" charset="0"/>
              <a:cs typeface="Arvo"/>
            </a:endParaRPr>
          </a:p>
          <a:p>
            <a:pPr algn="just">
              <a:buFontTx/>
              <a:buChar char="-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Arvo"/>
              </a:rPr>
              <a:t>Внешней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Arvo"/>
              </a:rPr>
              <a:t>границей теплосетей, входящих в состав общего имущества, является внешняя граница стены многоквартирного дома, а границей эксплуатационной ответственности при наличии общедомового прибора учета соответствующего коммунального ресурса является место соединения общедомового прибора учета с соответствующей инженерной сетью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Arvo"/>
              </a:rPr>
              <a:t>…</a:t>
            </a:r>
          </a:p>
          <a:p>
            <a:pPr marL="22225" indent="0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None/>
            </a:pPr>
            <a:endParaRPr lang="ru-RU" sz="2000" b="1" dirty="0"/>
          </a:p>
          <a:p>
            <a:pPr indent="-320675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Font typeface="Wingdings" panose="05000000000000000000" pitchFamily="2" charset="2"/>
              <a:buChar char="v"/>
            </a:pPr>
            <a:endParaRPr lang="ru-RU" sz="2000" b="1" dirty="0"/>
          </a:p>
          <a:p>
            <a:pPr indent="-320675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Font typeface="Wingdings" panose="05000000000000000000" pitchFamily="2" charset="2"/>
              <a:buChar char="v"/>
            </a:pPr>
            <a:endParaRPr lang="ru-RU" sz="2000" b="1" dirty="0"/>
          </a:p>
        </p:txBody>
      </p:sp>
      <p:sp>
        <p:nvSpPr>
          <p:cNvPr id="3" name="Овал 2"/>
          <p:cNvSpPr/>
          <p:nvPr/>
        </p:nvSpPr>
        <p:spPr>
          <a:xfrm>
            <a:off x="8671181" y="6381328"/>
            <a:ext cx="365315" cy="365315"/>
          </a:xfrm>
          <a:prstGeom prst="ellipse">
            <a:avLst/>
          </a:prstGeom>
          <a:solidFill>
            <a:srgbClr val="FFB32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5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0688"/>
            <a:ext cx="9140400" cy="710554"/>
          </a:xfrm>
          <a:prstGeom prst="rect">
            <a:avLst/>
          </a:prstGeom>
          <a:gradFill>
            <a:gsLst>
              <a:gs pos="0">
                <a:srgbClr val="E24D3C"/>
              </a:gs>
              <a:gs pos="50000">
                <a:srgbClr val="EA5F4D"/>
              </a:gs>
              <a:gs pos="100000">
                <a:srgbClr val="FD7061"/>
              </a:gs>
            </a:gsLst>
            <a:lin ang="0" scaled="1"/>
          </a:gra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400"/>
              </a:lnSpc>
              <a:buClr>
                <a:schemeClr val="accent2">
                  <a:lumMod val="75000"/>
                </a:schemeClr>
              </a:buClr>
            </a:pPr>
            <a:r>
              <a:rPr lang="ru-RU" sz="2400" b="1" dirty="0" smtClean="0">
                <a:solidFill>
                  <a:schemeClr val="bg1"/>
                </a:solidFill>
                <a:latin typeface="Arvo"/>
                <a:ea typeface="Calibri" panose="020F0502020204030204" pitchFamily="34" charset="0"/>
                <a:cs typeface="Arvo"/>
              </a:rPr>
              <a:t>Состав общего имущества на </a:t>
            </a:r>
            <a:r>
              <a:rPr lang="ru-RU" sz="2400" b="1" dirty="0">
                <a:solidFill>
                  <a:schemeClr val="bg1"/>
                </a:solidFill>
                <a:latin typeface="Arvo"/>
                <a:ea typeface="Calibri" panose="020F0502020204030204" pitchFamily="34" charset="0"/>
                <a:cs typeface="Arvo"/>
              </a:rPr>
              <a:t>примере ремонта отопления</a:t>
            </a:r>
            <a:r>
              <a:rPr lang="ru-RU" sz="2400" b="1" dirty="0" smtClean="0">
                <a:solidFill>
                  <a:schemeClr val="bg1"/>
                </a:solidFill>
                <a:latin typeface="Arvo"/>
                <a:ea typeface="Calibri" panose="020F0502020204030204" pitchFamily="34" charset="0"/>
                <a:cs typeface="Arvo"/>
              </a:rPr>
              <a:t>:</a:t>
            </a:r>
            <a:endParaRPr lang="ru-RU" sz="2400" b="1" dirty="0">
              <a:solidFill>
                <a:schemeClr val="bg1"/>
              </a:solidFill>
              <a:latin typeface="Arvo"/>
              <a:ea typeface="Calibri" panose="020F0502020204030204" pitchFamily="34" charset="0"/>
              <a:cs typeface="Arvo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-5188" y="-27384"/>
            <a:ext cx="9144000" cy="553505"/>
            <a:chOff x="0" y="0"/>
            <a:chExt cx="9144000" cy="836712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9140400" cy="836712"/>
            </a:xfrm>
            <a:prstGeom prst="rect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625" y="132873"/>
              <a:ext cx="9134375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СТАНДАРТИЗАЦИЯ </a:t>
              </a:r>
              <a:r>
                <a:rPr lang="ru-RU" b="1" dirty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ПРОЦЕССОВ ОРГАНИЗАЦИИ И ВЫПОЛНЕНИЯ </a:t>
              </a: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РАБОТ</a:t>
              </a:r>
              <a:endParaRPr lang="ru-RU" b="1" dirty="0">
                <a:solidFill>
                  <a:schemeClr val="bg1"/>
                </a:solidFill>
                <a:ea typeface="Verdana" pitchFamily="34" charset="0"/>
                <a:cs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246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107504" y="764703"/>
            <a:ext cx="8928992" cy="5981939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2200" b="1" dirty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Система отопления состоит из следующих основных компонентов</a:t>
            </a:r>
            <a:r>
              <a:rPr lang="ru-RU" sz="2200" b="1" dirty="0" smtClean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:</a:t>
            </a:r>
            <a:endParaRPr lang="ru-RU" sz="2200" b="1" dirty="0">
              <a:solidFill>
                <a:srgbClr val="C00000"/>
              </a:solidFill>
              <a:ea typeface="Calibri" panose="020F0502020204030204" pitchFamily="34" charset="0"/>
              <a:cs typeface="Arvo"/>
            </a:endParaRPr>
          </a:p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Трубопроводы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системы отопления, состоящие из разводящей сети,</a:t>
            </a:r>
          </a:p>
          <a:p>
            <a:pPr algn="just">
              <a:spcBef>
                <a:spcPts val="0"/>
              </a:spcBef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стояков, подводок к отопительным приборам.</a:t>
            </a:r>
          </a:p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Общедомовые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отопительные приборы.</a:t>
            </a:r>
          </a:p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Запорно-регулирующая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арматура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200" dirty="0">
              <a:solidFill>
                <a:schemeClr val="accent5">
                  <a:lumMod val="50000"/>
                </a:schemeClr>
              </a:solidFill>
              <a:ea typeface="Calibri" panose="020F0502020204030204" pitchFamily="34" charset="0"/>
              <a:cs typeface="Arvo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2200" b="1" dirty="0" smtClean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Особенности </a:t>
            </a:r>
            <a:r>
              <a:rPr lang="ru-RU" sz="2200" b="1" dirty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организации</a:t>
            </a:r>
            <a:r>
              <a:rPr lang="ru-RU" sz="2200" b="1" dirty="0" smtClean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:</a:t>
            </a:r>
          </a:p>
          <a:p>
            <a:pPr algn="just">
              <a:spcBef>
                <a:spcPts val="0"/>
              </a:spcBef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Выполнение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работ необходимо предусматривать в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межотопительный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 период, с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возможностью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отсечения каждого отдельного стояка, по согласованию с жильцами;</a:t>
            </a:r>
          </a:p>
          <a:p>
            <a:pPr algn="just">
              <a:spcBef>
                <a:spcPts val="0"/>
              </a:spcBef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В случае, если в многоквартирном доме запроектирована система отопления со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скрытой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прокладкой трубопровода, не являющаяся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ремонтопригодной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 при производстве работ по капитальному ремонту, допускается устройство вновь системы отопления с открытой прокладкой трубопроводов и отопительных приборов</a:t>
            </a:r>
            <a:r>
              <a:rPr lang="ru-RU" sz="2200" b="1" dirty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…</a:t>
            </a:r>
          </a:p>
          <a:p>
            <a:pPr marL="22225" indent="0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None/>
            </a:pPr>
            <a:endParaRPr lang="ru-RU" sz="2000" b="1" dirty="0"/>
          </a:p>
          <a:p>
            <a:pPr indent="-320675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Font typeface="Wingdings" panose="05000000000000000000" pitchFamily="2" charset="2"/>
              <a:buChar char="v"/>
            </a:pPr>
            <a:endParaRPr lang="ru-RU" sz="2000" b="1" dirty="0"/>
          </a:p>
          <a:p>
            <a:pPr indent="-320675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Font typeface="Wingdings" panose="05000000000000000000" pitchFamily="2" charset="2"/>
              <a:buChar char="v"/>
            </a:pPr>
            <a:endParaRPr lang="ru-RU" sz="2000" b="1" dirty="0"/>
          </a:p>
        </p:txBody>
      </p:sp>
      <p:sp>
        <p:nvSpPr>
          <p:cNvPr id="3" name="Овал 2"/>
          <p:cNvSpPr/>
          <p:nvPr/>
        </p:nvSpPr>
        <p:spPr>
          <a:xfrm>
            <a:off x="8671181" y="6381328"/>
            <a:ext cx="365315" cy="365315"/>
          </a:xfrm>
          <a:prstGeom prst="ellipse">
            <a:avLst/>
          </a:prstGeom>
          <a:solidFill>
            <a:srgbClr val="FFB32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6</a:t>
            </a:r>
            <a:endParaRPr lang="ru-RU" sz="1300" dirty="0">
              <a:solidFill>
                <a:schemeClr val="tx1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-5188" y="-27384"/>
            <a:ext cx="9144000" cy="553505"/>
            <a:chOff x="0" y="0"/>
            <a:chExt cx="9144000" cy="836712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9140400" cy="836712"/>
            </a:xfrm>
            <a:prstGeom prst="rect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625" y="132873"/>
              <a:ext cx="9134375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СТАНДАРТИЗАЦИЯ </a:t>
              </a:r>
              <a:r>
                <a:rPr lang="ru-RU" b="1" dirty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ПРОЦЕССОВ ОРГАНИЗАЦИИ И ВЫПОЛНЕНИЯ </a:t>
              </a: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РАБОТ</a:t>
              </a:r>
              <a:endParaRPr lang="ru-RU" b="1" dirty="0">
                <a:solidFill>
                  <a:schemeClr val="bg1"/>
                </a:solidFill>
                <a:ea typeface="Verdana" pitchFamily="34" charset="0"/>
                <a:cs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616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107504" y="620688"/>
            <a:ext cx="8928992" cy="5904656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2800" b="1" dirty="0" smtClean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Рекомендации </a:t>
            </a:r>
            <a:r>
              <a:rPr lang="ru-RU" sz="2800" b="1" dirty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выбора строительных материалов:</a:t>
            </a:r>
          </a:p>
          <a:p>
            <a:pPr>
              <a:lnSpc>
                <a:spcPts val="2400"/>
              </a:lnSpc>
              <a:buClr>
                <a:schemeClr val="accent2">
                  <a:lumMod val="75000"/>
                </a:schemeClr>
              </a:buClr>
            </a:pPr>
            <a:endParaRPr lang="ru-RU" sz="2000" dirty="0">
              <a:solidFill>
                <a:schemeClr val="accent5">
                  <a:lumMod val="50000"/>
                </a:schemeClr>
              </a:solidFill>
              <a:latin typeface="Arvo"/>
              <a:ea typeface="Calibri" panose="020F0502020204030204" pitchFamily="34" charset="0"/>
              <a:cs typeface="Arvo"/>
            </a:endParaRPr>
          </a:p>
          <a:p>
            <a:pPr marL="22225" indent="0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None/>
            </a:pPr>
            <a:endParaRPr lang="ru-RU" sz="2000" b="1" dirty="0"/>
          </a:p>
          <a:p>
            <a:pPr indent="-320675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Font typeface="Wingdings" panose="05000000000000000000" pitchFamily="2" charset="2"/>
              <a:buChar char="v"/>
            </a:pPr>
            <a:endParaRPr lang="ru-RU" sz="2000" b="1" dirty="0"/>
          </a:p>
        </p:txBody>
      </p:sp>
      <p:sp>
        <p:nvSpPr>
          <p:cNvPr id="3" name="Овал 2"/>
          <p:cNvSpPr/>
          <p:nvPr/>
        </p:nvSpPr>
        <p:spPr>
          <a:xfrm>
            <a:off x="8671181" y="6364314"/>
            <a:ext cx="365315" cy="365315"/>
          </a:xfrm>
          <a:prstGeom prst="ellipse">
            <a:avLst/>
          </a:prstGeom>
          <a:solidFill>
            <a:srgbClr val="FFB32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7</a:t>
            </a:r>
            <a:endParaRPr lang="ru-RU" sz="1300" dirty="0">
              <a:solidFill>
                <a:schemeClr val="tx1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923200"/>
              </p:ext>
            </p:extLst>
          </p:nvPr>
        </p:nvGraphicFramePr>
        <p:xfrm>
          <a:off x="251519" y="1268760"/>
          <a:ext cx="8784977" cy="5309769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3769354"/>
                <a:gridCol w="5015623"/>
              </a:tblGrid>
              <a:tr h="335140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Система отопления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763" marR="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Тип системы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763" marR="4763" marT="0" marB="0"/>
                </a:tc>
              </a:tr>
              <a:tr h="1005421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Материал труб и фитингов для отопления (подвал)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763" marR="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Труба полипропиленовая армированная Р№5(Гост 52134-2003), труба стальная </a:t>
                      </a:r>
                      <a:r>
                        <a:rPr lang="ru-RU" sz="2000" dirty="0" err="1">
                          <a:effectLst/>
                        </a:rPr>
                        <a:t>водогазопроводная</a:t>
                      </a:r>
                      <a:r>
                        <a:rPr lang="ru-RU" sz="2000" dirty="0">
                          <a:effectLst/>
                        </a:rPr>
                        <a:t> (ГОСТ 3262-75), труба электросварная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763" marR="4763" marT="0" marB="0"/>
                </a:tc>
              </a:tr>
              <a:tr h="1675702"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Материал труб и фитингов для отопления (стояки и квартиры)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763" marR="476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Труба полипропиленовая армированная Р№5(Гост 52134-2003), труба стальная </a:t>
                      </a:r>
                      <a:r>
                        <a:rPr lang="ru-RU" sz="2000" dirty="0" err="1">
                          <a:effectLst/>
                        </a:rPr>
                        <a:t>водогазопроводная</a:t>
                      </a:r>
                      <a:r>
                        <a:rPr lang="ru-RU" sz="2000" dirty="0">
                          <a:effectLst/>
                        </a:rPr>
                        <a:t> (ГОСТ 3262-75) (в исключительных случаях, когда отсутствует техническая возможность обеспечить требуемые параметры теплоносителя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763" marR="4763" marT="0" marB="0"/>
                </a:tc>
              </a:tr>
              <a:tr h="1005421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Защита от конденсата, теплоизоляция</a:t>
                      </a:r>
                      <a:endParaRPr lang="ru-RU" sz="200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763" marR="47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Скорлупы из </a:t>
                      </a:r>
                      <a:r>
                        <a:rPr lang="ru-RU" sz="2000" dirty="0" err="1">
                          <a:effectLst/>
                        </a:rPr>
                        <a:t>пенополиуретана</a:t>
                      </a:r>
                      <a:r>
                        <a:rPr lang="ru-RU" sz="2000" dirty="0">
                          <a:effectLst/>
                        </a:rPr>
                        <a:t> (ТУ 5768-001-43917938-00), изоляция </a:t>
                      </a:r>
                      <a:r>
                        <a:rPr lang="ru-RU" sz="2000" dirty="0" err="1">
                          <a:effectLst/>
                        </a:rPr>
                        <a:t>thermaflex</a:t>
                      </a:r>
                      <a:r>
                        <a:rPr lang="ru-RU" sz="2000" dirty="0">
                          <a:effectLst/>
                        </a:rPr>
                        <a:t> (ТУ 5768-003-70446861-2009).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763" marR="4763" marT="0" marB="0"/>
                </a:tc>
              </a:tr>
              <a:tr h="649936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…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763" marR="476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…</a:t>
                      </a:r>
                      <a:endParaRPr lang="ru-RU" sz="2000" dirty="0">
                        <a:solidFill>
                          <a:srgbClr val="002060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4763" marR="4763" marT="0" marB="0"/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-5188" y="-27384"/>
            <a:ext cx="9144000" cy="553505"/>
            <a:chOff x="0" y="0"/>
            <a:chExt cx="9144000" cy="836712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13" name="Прямоугольник 12"/>
            <p:cNvSpPr/>
            <p:nvPr/>
          </p:nvSpPr>
          <p:spPr>
            <a:xfrm>
              <a:off x="0" y="0"/>
              <a:ext cx="9140400" cy="836712"/>
            </a:xfrm>
            <a:prstGeom prst="rect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625" y="132873"/>
              <a:ext cx="9134375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СТАНДАРТИЗАЦИЯ </a:t>
              </a:r>
              <a:r>
                <a:rPr lang="ru-RU" b="1" dirty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ПРОЦЕССОВ ОРГАНИЗАЦИИ И ВЫПОЛНЕНИЯ </a:t>
              </a: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РАБОТ</a:t>
              </a:r>
              <a:endParaRPr lang="ru-RU" b="1" dirty="0">
                <a:solidFill>
                  <a:schemeClr val="bg1"/>
                </a:solidFill>
                <a:ea typeface="Verdana" pitchFamily="34" charset="0"/>
                <a:cs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033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5904656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3000" b="1" dirty="0" smtClean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Состав </a:t>
            </a:r>
            <a:r>
              <a:rPr lang="ru-RU" sz="3000" b="1" dirty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работ</a:t>
            </a:r>
            <a:r>
              <a:rPr lang="ru-RU" sz="3000" b="1" dirty="0" smtClean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: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В </a:t>
            </a:r>
            <a:r>
              <a:rPr lang="ru-RU" sz="26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случае, если при производстве работ по капитальному ремонту 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конструкций </a:t>
            </a:r>
            <a:r>
              <a:rPr lang="ru-RU" sz="26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и инженерных систем, вследствие технологических и конструктивных особенностей ремонтируемых конструкций и инженерных систем, необходимо произвести демонтаж или разрушение 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частей </a:t>
            </a:r>
            <a:r>
              <a:rPr lang="ru-RU" sz="26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имущества, не входящего в состав общего имущества МКД, работы по 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восстановлению </a:t>
            </a:r>
            <a:r>
              <a:rPr lang="ru-RU" sz="26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его осуществляются за счёт средств капитального ремонта, что должно предусматриваться проектной документацией</a:t>
            </a:r>
            <a:r>
              <a:rPr lang="ru-RU" sz="2600" dirty="0" smtClean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.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2600" b="1" dirty="0" smtClean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…</a:t>
            </a:r>
            <a:endParaRPr lang="ru-RU" sz="2600" b="1" dirty="0">
              <a:solidFill>
                <a:srgbClr val="C00000"/>
              </a:solidFill>
              <a:ea typeface="Calibri" panose="020F0502020204030204" pitchFamily="34" charset="0"/>
              <a:cs typeface="Arvo"/>
            </a:endParaRPr>
          </a:p>
          <a:p>
            <a:pPr marL="22225" indent="0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None/>
            </a:pPr>
            <a:endParaRPr lang="ru-RU" sz="2000" b="1" dirty="0"/>
          </a:p>
          <a:p>
            <a:pPr indent="-320675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Font typeface="Wingdings" panose="05000000000000000000" pitchFamily="2" charset="2"/>
              <a:buChar char="v"/>
            </a:pPr>
            <a:endParaRPr lang="ru-RU" sz="2000" b="1" dirty="0"/>
          </a:p>
          <a:p>
            <a:pPr indent="-320675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Font typeface="Wingdings" panose="05000000000000000000" pitchFamily="2" charset="2"/>
              <a:buChar char="v"/>
            </a:pPr>
            <a:endParaRPr lang="ru-RU" sz="2000" b="1" dirty="0"/>
          </a:p>
        </p:txBody>
      </p:sp>
      <p:sp>
        <p:nvSpPr>
          <p:cNvPr id="3" name="Овал 2"/>
          <p:cNvSpPr/>
          <p:nvPr/>
        </p:nvSpPr>
        <p:spPr>
          <a:xfrm>
            <a:off x="8671181" y="6381328"/>
            <a:ext cx="365315" cy="365315"/>
          </a:xfrm>
          <a:prstGeom prst="ellipse">
            <a:avLst/>
          </a:prstGeom>
          <a:solidFill>
            <a:srgbClr val="FFB32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8</a:t>
            </a:r>
            <a:endParaRPr lang="ru-RU" sz="1300" dirty="0">
              <a:solidFill>
                <a:schemeClr val="tx1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-5188" y="-27384"/>
            <a:ext cx="9144000" cy="553505"/>
            <a:chOff x="0" y="0"/>
            <a:chExt cx="9144000" cy="836712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9140400" cy="836712"/>
            </a:xfrm>
            <a:prstGeom prst="rect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625" y="132873"/>
              <a:ext cx="9134375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СТАНДАРТИЗАЦИЯ </a:t>
              </a:r>
              <a:r>
                <a:rPr lang="ru-RU" b="1" dirty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ПРОЦЕССОВ ОРГАНИЗАЦИИ И ВЫПОЛНЕНИЯ </a:t>
              </a: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РАБОТ</a:t>
              </a:r>
              <a:endParaRPr lang="ru-RU" b="1" dirty="0">
                <a:solidFill>
                  <a:schemeClr val="bg1"/>
                </a:solidFill>
                <a:ea typeface="Verdana" pitchFamily="34" charset="0"/>
                <a:cs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293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107504" y="1628800"/>
            <a:ext cx="8928992" cy="5112568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2600" b="1" dirty="0" smtClean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Монтаж:</a:t>
            </a:r>
            <a:endParaRPr lang="ru-RU" sz="2600" dirty="0">
              <a:solidFill>
                <a:schemeClr val="accent5">
                  <a:lumMod val="50000"/>
                </a:schemeClr>
              </a:solidFill>
              <a:ea typeface="Calibri" panose="020F0502020204030204" pitchFamily="34" charset="0"/>
              <a:cs typeface="Arvo"/>
            </a:endParaRPr>
          </a:p>
          <a:p>
            <a:pPr algn="just">
              <a:lnSpc>
                <a:spcPct val="120000"/>
              </a:lnSpc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Запорно-регулирующая арматура должна обеспечивать регулирование и отключение отдельных колец, ветвей и стояков;</a:t>
            </a:r>
          </a:p>
          <a:p>
            <a:pPr algn="just">
              <a:lnSpc>
                <a:spcPct val="120000"/>
              </a:lnSpc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Для сброса системы отопления на каждом стояке внизу устанавливаются тройники со спускным краном;</a:t>
            </a:r>
          </a:p>
          <a:p>
            <a:pPr algn="just">
              <a:lnSpc>
                <a:spcPct val="120000"/>
              </a:lnSpc>
            </a:pPr>
            <a:r>
              <a:rPr lang="ru-RU" sz="2400" b="1" dirty="0" smtClean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…</a:t>
            </a:r>
            <a:endParaRPr lang="ru-RU" sz="1800" b="1" dirty="0">
              <a:solidFill>
                <a:srgbClr val="C00000"/>
              </a:solidFill>
              <a:latin typeface="Arvo"/>
              <a:ea typeface="Calibri" panose="020F0502020204030204" pitchFamily="34" charset="0"/>
              <a:cs typeface="Arvo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2600" b="1" dirty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Типовая технологическая </a:t>
            </a:r>
            <a:r>
              <a:rPr lang="ru-RU" sz="2600" b="1" dirty="0" smtClean="0">
                <a:solidFill>
                  <a:srgbClr val="C00000"/>
                </a:solidFill>
                <a:ea typeface="Calibri" panose="020F0502020204030204" pitchFamily="34" charset="0"/>
                <a:cs typeface="Arvo"/>
              </a:rPr>
              <a:t>карта</a:t>
            </a:r>
            <a:endParaRPr lang="ru-RU" sz="2600" dirty="0">
              <a:solidFill>
                <a:schemeClr val="accent5">
                  <a:lumMod val="50000"/>
                </a:schemeClr>
              </a:solidFill>
              <a:latin typeface="Arvo"/>
              <a:ea typeface="Calibri" panose="020F0502020204030204" pitchFamily="34" charset="0"/>
              <a:cs typeface="Arvo"/>
            </a:endParaRPr>
          </a:p>
          <a:p>
            <a:pPr algn="just">
              <a:lnSpc>
                <a:spcPct val="120000"/>
              </a:lnSpc>
              <a:buClr>
                <a:schemeClr val="accent2">
                  <a:lumMod val="75000"/>
                </a:schemeClr>
              </a:buClr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ea typeface="Calibri" panose="020F0502020204030204" pitchFamily="34" charset="0"/>
                <a:cs typeface="Arvo"/>
              </a:rPr>
              <a:t>Состав, последовательность и порядок выполнения работ</a:t>
            </a:r>
          </a:p>
          <a:p>
            <a:pPr marL="22225" indent="0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None/>
            </a:pPr>
            <a:endParaRPr lang="ru-RU" sz="2000" b="1" dirty="0"/>
          </a:p>
          <a:p>
            <a:pPr indent="-320675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Font typeface="Wingdings" panose="05000000000000000000" pitchFamily="2" charset="2"/>
              <a:buChar char="v"/>
            </a:pPr>
            <a:endParaRPr lang="ru-RU" sz="2000" b="1" dirty="0"/>
          </a:p>
          <a:p>
            <a:pPr indent="-320675">
              <a:lnSpc>
                <a:spcPct val="130000"/>
              </a:lnSpc>
              <a:spcBef>
                <a:spcPts val="800"/>
              </a:spcBef>
              <a:buClr>
                <a:schemeClr val="accent6">
                  <a:lumMod val="75000"/>
                </a:schemeClr>
              </a:buClr>
              <a:buSzPct val="65000"/>
              <a:buFont typeface="Wingdings" panose="05000000000000000000" pitchFamily="2" charset="2"/>
              <a:buChar char="v"/>
            </a:pPr>
            <a:endParaRPr lang="ru-RU" sz="2000" b="1" dirty="0"/>
          </a:p>
        </p:txBody>
      </p:sp>
      <p:sp>
        <p:nvSpPr>
          <p:cNvPr id="3" name="Овал 2"/>
          <p:cNvSpPr/>
          <p:nvPr/>
        </p:nvSpPr>
        <p:spPr>
          <a:xfrm>
            <a:off x="8671181" y="6381328"/>
            <a:ext cx="365315" cy="365315"/>
          </a:xfrm>
          <a:prstGeom prst="ellipse">
            <a:avLst/>
          </a:prstGeom>
          <a:solidFill>
            <a:srgbClr val="FFB32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300" dirty="0" smtClean="0">
                <a:solidFill>
                  <a:schemeClr val="tx1"/>
                </a:solidFill>
              </a:rPr>
              <a:t>9</a:t>
            </a:r>
            <a:endParaRPr lang="ru-RU" sz="13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20688"/>
            <a:ext cx="9140400" cy="710554"/>
          </a:xfrm>
          <a:prstGeom prst="rect">
            <a:avLst/>
          </a:prstGeom>
          <a:gradFill>
            <a:gsLst>
              <a:gs pos="0">
                <a:srgbClr val="E24D3C"/>
              </a:gs>
              <a:gs pos="50000">
                <a:srgbClr val="EA5F4D"/>
              </a:gs>
              <a:gs pos="100000">
                <a:srgbClr val="FD7061"/>
              </a:gs>
            </a:gsLst>
            <a:lin ang="0" scaled="1"/>
          </a:gra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400"/>
              </a:lnSpc>
              <a:buClr>
                <a:schemeClr val="accent2">
                  <a:lumMod val="75000"/>
                </a:schemeClr>
              </a:buClr>
            </a:pPr>
            <a:r>
              <a:rPr lang="ru-RU" sz="2400" b="1" dirty="0" smtClean="0">
                <a:solidFill>
                  <a:schemeClr val="bg1"/>
                </a:solidFill>
                <a:latin typeface="Arvo"/>
                <a:ea typeface="Calibri" panose="020F0502020204030204" pitchFamily="34" charset="0"/>
                <a:cs typeface="Arvo"/>
              </a:rPr>
              <a:t>Особенности выполнения работ:</a:t>
            </a:r>
            <a:endParaRPr lang="ru-RU" sz="2400" b="1" dirty="0">
              <a:solidFill>
                <a:schemeClr val="bg1"/>
              </a:solidFill>
              <a:latin typeface="Arvo"/>
              <a:ea typeface="Calibri" panose="020F0502020204030204" pitchFamily="34" charset="0"/>
              <a:cs typeface="Arvo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-5188" y="-27384"/>
            <a:ext cx="9144000" cy="553505"/>
            <a:chOff x="0" y="0"/>
            <a:chExt cx="9144000" cy="836712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9" name="Прямоугольник 8"/>
            <p:cNvSpPr/>
            <p:nvPr/>
          </p:nvSpPr>
          <p:spPr>
            <a:xfrm>
              <a:off x="0" y="0"/>
              <a:ext cx="9140400" cy="836712"/>
            </a:xfrm>
            <a:prstGeom prst="rect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625" y="132873"/>
              <a:ext cx="9134375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СТАНДАРТИЗАЦИЯ </a:t>
              </a:r>
              <a:r>
                <a:rPr lang="ru-RU" b="1" dirty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ПРОЦЕССОВ ОРГАНИЗАЦИИ И ВЫПОЛНЕНИЯ </a:t>
              </a:r>
              <a:r>
                <a:rPr lang="ru-RU" b="1" dirty="0" smtClean="0">
                  <a:solidFill>
                    <a:schemeClr val="bg1"/>
                  </a:solidFill>
                  <a:ea typeface="Verdana" pitchFamily="34" charset="0"/>
                  <a:cs typeface="Verdana" pitchFamily="34" charset="0"/>
                </a:rPr>
                <a:t>РАБОТ</a:t>
              </a:r>
              <a:endParaRPr lang="ru-RU" b="1" dirty="0">
                <a:solidFill>
                  <a:schemeClr val="bg1"/>
                </a:solidFill>
                <a:ea typeface="Verdana" pitchFamily="34" charset="0"/>
                <a:cs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841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4732</TotalTime>
  <Words>824</Words>
  <Application>Microsoft Office PowerPoint</Application>
  <PresentationFormat>Экран (4:3)</PresentationFormat>
  <Paragraphs>115</Paragraphs>
  <Slides>13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   На 2018 год запланирована разработка трёх стандартов:  - Технические требования к материалам, технологиям и оборудованию, включаемым в технические задания на проектирование при капитальном ремонте общего имущества МКД;  - Организация проектирования при капитальном ремонте общего имущества МКД и согласования предложений о капитальном ремонте с собственниками и органами местного самоуправления;  - Организация строительной площадки при капитальном ремонте общего имущества МКД и мер по соблюдению правил хранения и складирования материалов.   </vt:lpstr>
      <vt:lpstr>    1. Создание единых требований к материалам и оборудованию, включаемых в технические задания на проектирование и учитывающие требования законодательства об энергоэффективности и необходимости применения решений, снижающих дальнейшие расходы на эксплуатацию здания после завершения работ;  2. Использование при капитальном ремонте общего имущества многоквартирных домов, выполняемом во исполнение Жилищного кодекса Российской Федерации качественных отечественных материалов и оборудования;  3. Установление единых правил организации выполнения работ, хранения материалов и оборудования, порядка и условий выполнения работ на многоквартирных домах;  4. Стандартизация процессов проектирования и согласования объемов работ с заинтересованными сторонами.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Gudz_Artem</dc:creator>
  <cp:lastModifiedBy>Admin</cp:lastModifiedBy>
  <cp:revision>240</cp:revision>
  <dcterms:created xsi:type="dcterms:W3CDTF">2014-09-08T07:17:34Z</dcterms:created>
  <dcterms:modified xsi:type="dcterms:W3CDTF">2018-04-03T15:29:24Z</dcterms:modified>
</cp:coreProperties>
</file>